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95" r:id="rId2"/>
    <p:sldId id="257" r:id="rId3"/>
    <p:sldId id="321" r:id="rId4"/>
    <p:sldId id="289" r:id="rId5"/>
    <p:sldId id="326" r:id="rId6"/>
    <p:sldId id="275" r:id="rId7"/>
    <p:sldId id="322" r:id="rId8"/>
    <p:sldId id="324" r:id="rId9"/>
    <p:sldId id="325" r:id="rId10"/>
    <p:sldId id="314" r:id="rId11"/>
    <p:sldId id="315" r:id="rId12"/>
    <p:sldId id="312" r:id="rId13"/>
    <p:sldId id="317" r:id="rId14"/>
    <p:sldId id="316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ECF1C48C-5262-452E-8A2F-A9BD7E5FAD1B}">
          <p14:sldIdLst>
            <p14:sldId id="295"/>
            <p14:sldId id="257"/>
            <p14:sldId id="321"/>
            <p14:sldId id="289"/>
            <p14:sldId id="326"/>
            <p14:sldId id="275"/>
            <p14:sldId id="322"/>
            <p14:sldId id="324"/>
            <p14:sldId id="325"/>
            <p14:sldId id="314"/>
            <p14:sldId id="315"/>
            <p14:sldId id="312"/>
            <p14:sldId id="317"/>
            <p14:sldId id="31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E9AD"/>
    <a:srgbClr val="E35E35"/>
    <a:srgbClr val="9BBF61"/>
    <a:srgbClr val="CD05FF"/>
    <a:srgbClr val="05FFE6"/>
    <a:srgbClr val="3BFF05"/>
    <a:srgbClr val="D4D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014" autoAdjust="0"/>
  </p:normalViewPr>
  <p:slideViewPr>
    <p:cSldViewPr snapToGrid="0">
      <p:cViewPr>
        <p:scale>
          <a:sx n="97" d="100"/>
          <a:sy n="97" d="100"/>
        </p:scale>
        <p:origin x="170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6E72D-8571-47E1-AC58-71DBEE48AA33}" type="datetimeFigureOut">
              <a:rPr lang="en-GB" smtClean="0"/>
              <a:t>28/03/2024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B2798-9AE8-468E-AC4E-7171D1F9A3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5696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B2798-9AE8-468E-AC4E-7171D1F9A32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022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3/28/24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334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3/28/24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35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3/28/24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30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3/28/24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893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3/28/24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61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3/28/24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598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3/28/24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16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3/28/24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009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3/28/24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78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3/28/24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24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3/28/24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71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3/28/24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6622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38/s41598-021-92668-9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nowleopardconservancy.org/2020/03/11/using-camera-trap-technology-to-monitor-snow-leopards/" TargetMode="External"/><Relationship Id="rId4" Type="http://schemas.openxmlformats.org/officeDocument/2006/relationships/hyperlink" Target="https://www.britannica.com/place/Karakoram-Rang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24" y="487443"/>
            <a:ext cx="5841548" cy="58415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A1D68B">
                  <a:lumMod val="40000"/>
                  <a:lumOff val="6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ADB788-8569-409E-862D-665AD53C9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39047" y="2568817"/>
            <a:ext cx="8722029" cy="3133968"/>
          </a:xfrm>
        </p:spPr>
        <p:txBody>
          <a:bodyPr>
            <a:normAutofit fontScale="90000"/>
          </a:bodyPr>
          <a:lstStyle/>
          <a:p>
            <a:pPr algn="l"/>
            <a:r>
              <a:rPr lang="en-GB" altLang="zh-CN" sz="6600" dirty="0">
                <a:ea typeface="宋体"/>
                <a:cs typeface="Arial"/>
              </a:rPr>
              <a:t>Breaking the Ice: </a:t>
            </a:r>
            <a:r>
              <a:rPr lang="zh-CN" altLang="en-US" sz="6600" dirty="0">
                <a:ea typeface="宋体"/>
                <a:cs typeface="Arial"/>
              </a:rPr>
              <a:t>Spatial</a:t>
            </a:r>
            <a:r>
              <a:rPr lang="en-US" altLang="zh-CN" sz="6600" dirty="0">
                <a:ea typeface="宋体"/>
                <a:cs typeface="Arial"/>
              </a:rPr>
              <a:t> </a:t>
            </a:r>
            <a:r>
              <a:rPr lang="zh-CN" altLang="en-US" sz="6600" dirty="0">
                <a:ea typeface="宋体"/>
                <a:cs typeface="Arial"/>
              </a:rPr>
              <a:t>Capture-Recapture</a:t>
            </a:r>
            <a:r>
              <a:rPr lang="en-US" altLang="zh-CN" sz="6600" dirty="0">
                <a:ea typeface="宋体"/>
                <a:cs typeface="Arial"/>
              </a:rPr>
              <a:t> (SCR) for Snow Leopard Surveys</a:t>
            </a:r>
            <a:r>
              <a:rPr lang="zh-CN" altLang="en-US" sz="6600" dirty="0">
                <a:ea typeface="宋体"/>
                <a:cs typeface="Arial"/>
              </a:rPr>
              <a:t> in </a:t>
            </a:r>
            <a:r>
              <a:rPr lang="en-US" altLang="zh-CN" sz="6600" dirty="0">
                <a:ea typeface="宋体"/>
                <a:cs typeface="Arial"/>
              </a:rPr>
              <a:t>Karakoram</a:t>
            </a:r>
            <a:endParaRPr lang="zh-CN" altLang="en-US" sz="6100" dirty="0">
              <a:solidFill>
                <a:srgbClr val="1F2D29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39048" y="940904"/>
            <a:ext cx="3745574" cy="1523213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GB" altLang="zh-CN" sz="1600" dirty="0">
                <a:solidFill>
                  <a:srgbClr val="1F2D29"/>
                </a:solidFill>
                <a:ea typeface="+mn-lt"/>
                <a:cs typeface="+mn-lt"/>
              </a:rPr>
              <a:t>Max </a:t>
            </a:r>
            <a:r>
              <a:rPr lang="en-GB" altLang="zh-CN" sz="1600" dirty="0" err="1">
                <a:solidFill>
                  <a:srgbClr val="1F2D29"/>
                </a:solidFill>
                <a:ea typeface="+mn-lt"/>
                <a:cs typeface="+mn-lt"/>
              </a:rPr>
              <a:t>Riffi-Aslett</a:t>
            </a:r>
            <a:r>
              <a:rPr lang="en-GB" altLang="zh-CN" sz="1600" dirty="0">
                <a:solidFill>
                  <a:srgbClr val="1F2D29"/>
                </a:solidFill>
                <a:ea typeface="+mn-lt"/>
                <a:cs typeface="+mn-lt"/>
              </a:rPr>
              <a:t>, Misha Tseitlin</a:t>
            </a:r>
          </a:p>
          <a:p>
            <a:pPr algn="l"/>
            <a:r>
              <a:rPr lang="en-GB" altLang="zh-CN" sz="1600" dirty="0">
                <a:solidFill>
                  <a:srgbClr val="1F2D29"/>
                </a:solidFill>
                <a:ea typeface="+mn-lt"/>
                <a:cs typeface="+mn-lt"/>
              </a:rPr>
              <a:t>5 April 2024</a:t>
            </a:r>
          </a:p>
          <a:p>
            <a:pPr algn="l"/>
            <a:r>
              <a:rPr lang="en-GB" altLang="zh-CN" sz="1600" dirty="0">
                <a:solidFill>
                  <a:srgbClr val="1F2D29"/>
                </a:solidFill>
                <a:ea typeface="+mn-lt"/>
                <a:cs typeface="+mn-lt"/>
              </a:rPr>
              <a:t>MT5751 Assignment 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2663C086-1480-4E81-BD6F-3E43A4C38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5313" y="2747897"/>
            <a:ext cx="353147" cy="353147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97429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E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19BA6BA0-D256-5DDC-B3CC-724F02154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8887" y="355601"/>
            <a:ext cx="7958331" cy="594234"/>
          </a:xfrm>
        </p:spPr>
        <p:txBody>
          <a:bodyPr anchor="b">
            <a:normAutofit/>
          </a:bodyPr>
          <a:lstStyle/>
          <a:p>
            <a:pPr algn="l"/>
            <a:r>
              <a:rPr lang="en-US" altLang="zh-CN" sz="3200" b="1" dirty="0">
                <a:solidFill>
                  <a:srgbClr val="1F2D29"/>
                </a:solidFill>
                <a:ea typeface="+mj-lt"/>
                <a:cs typeface="+mj-lt"/>
              </a:rPr>
              <a:t>Results I:</a:t>
            </a:r>
            <a:endParaRPr lang="en-US" altLang="zh-CN" dirty="0">
              <a:ea typeface="宋体"/>
              <a:cs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0CF139-45CB-A4E8-A5B9-6FBAE7A41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337" y="1305436"/>
            <a:ext cx="4857749" cy="4857749"/>
          </a:xfrm>
          <a:prstGeom prst="rect">
            <a:avLst/>
          </a:prstGeom>
          <a:ln w="3175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5ED71A8-0BD3-39D7-9659-1B5F78446A2E}"/>
              </a:ext>
            </a:extLst>
          </p:cNvPr>
          <p:cNvSpPr txBox="1"/>
          <p:nvPr/>
        </p:nvSpPr>
        <p:spPr>
          <a:xfrm>
            <a:off x="1653212" y="6279760"/>
            <a:ext cx="514394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cs typeface="Arial"/>
              </a:rPr>
              <a:t>Figure 2:</a:t>
            </a:r>
            <a:r>
              <a:rPr lang="en-US" sz="1200" dirty="0">
                <a:cs typeface="Arial"/>
              </a:rPr>
              <a:t> </a:t>
            </a:r>
            <a:r>
              <a:rPr lang="en-GB" sz="1200" dirty="0"/>
              <a:t>Effect of design on SCR parameter estimates. Bars indicate 95% Confidence Intervals. </a:t>
            </a:r>
            <a:r>
              <a:rPr lang="en-US" sz="1200" baseline="30000" dirty="0">
                <a:cs typeface="Arial"/>
              </a:rPr>
              <a:t>[1].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4E9FCC9-1D51-9FA8-7B3E-7115D8B0C8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2" t="2494" r="370" b="2279"/>
          <a:stretch/>
        </p:blipFill>
        <p:spPr>
          <a:xfrm>
            <a:off x="6937776" y="4524696"/>
            <a:ext cx="4800899" cy="164731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4276C7A-70F9-FD8F-79E9-7F1374EB6C82}"/>
              </a:ext>
            </a:extLst>
          </p:cNvPr>
          <p:cNvSpPr txBox="1"/>
          <p:nvPr/>
        </p:nvSpPr>
        <p:spPr>
          <a:xfrm>
            <a:off x="6892957" y="6270726"/>
            <a:ext cx="514394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cs typeface="Arial"/>
              </a:rPr>
              <a:t>Table 1:</a:t>
            </a:r>
            <a:r>
              <a:rPr lang="en-US" sz="1200" dirty="0">
                <a:cs typeface="Arial"/>
              </a:rPr>
              <a:t> </a:t>
            </a:r>
            <a:r>
              <a:rPr lang="en-GB" sz="1200" dirty="0"/>
              <a:t>Parameter estimates of SCR. D density/100 km2 , </a:t>
            </a:r>
            <a:r>
              <a:rPr lang="el-GR" sz="1200" dirty="0"/>
              <a:t>Ν </a:t>
            </a:r>
            <a:r>
              <a:rPr lang="en-GB" sz="1200" dirty="0"/>
              <a:t>population, 0 detection probability, </a:t>
            </a:r>
            <a:r>
              <a:rPr lang="el-GR" sz="1200" dirty="0"/>
              <a:t>σ </a:t>
            </a:r>
            <a:r>
              <a:rPr lang="en-GB" sz="1200" dirty="0"/>
              <a:t>spatial scale parameter. </a:t>
            </a:r>
            <a:r>
              <a:rPr lang="en-US" sz="1200" baseline="30000" dirty="0">
                <a:cs typeface="Arial"/>
              </a:rPr>
              <a:t>[1].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E8B610-4780-24CE-4FDA-5ED04F3A66C5}"/>
              </a:ext>
            </a:extLst>
          </p:cNvPr>
          <p:cNvSpPr txBox="1"/>
          <p:nvPr/>
        </p:nvSpPr>
        <p:spPr>
          <a:xfrm>
            <a:off x="12760271" y="580503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/>
              <a:t>Home range size </a:t>
            </a:r>
          </a:p>
          <a:p>
            <a:endParaRPr lang="en-GB" sz="900" baseline="30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D557B3-48DA-8E3C-6898-E8FDDB99D873}"/>
              </a:ext>
            </a:extLst>
          </p:cNvPr>
          <p:cNvSpPr txBox="1"/>
          <p:nvPr/>
        </p:nvSpPr>
        <p:spPr>
          <a:xfrm>
            <a:off x="12760271" y="775175"/>
            <a:ext cx="37623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Arial" panose="020B0604020202020204" pitchFamily="34" charset="0"/>
              </a:rPr>
              <a:t>C</a:t>
            </a:r>
            <a:r>
              <a:rPr lang="en-GB" sz="1100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ompact : 2764.23 km</a:t>
            </a:r>
            <a:r>
              <a:rPr lang="en-GB" sz="1100" kern="120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2</a:t>
            </a:r>
            <a:endParaRPr lang="en-GB" sz="1100" kern="1200" baseline="30000" dirty="0">
              <a:solidFill>
                <a:srgbClr val="000000"/>
              </a:solidFill>
              <a:effectLst/>
              <a:latin typeface="Arial" panose="020B0604020202020204" pitchFamily="34" charset="0"/>
              <a:ea typeface="+mn-ea"/>
              <a:cs typeface="Arial"/>
            </a:endParaRPr>
          </a:p>
          <a:p>
            <a:r>
              <a:rPr lang="en-GB" sz="1100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Diffuse:  201.22 km</a:t>
            </a:r>
            <a:r>
              <a:rPr lang="en-GB" sz="1100" kern="120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2</a:t>
            </a:r>
            <a:endParaRPr lang="en-GB" sz="1100" baseline="300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596BEE1-BCF3-122A-B618-637D6C5532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1" t="2228" r="4470"/>
          <a:stretch/>
        </p:blipFill>
        <p:spPr>
          <a:xfrm>
            <a:off x="6984593" y="1303547"/>
            <a:ext cx="4800899" cy="272775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29DAE97-A449-00F0-A365-937E38991FD3}"/>
              </a:ext>
            </a:extLst>
          </p:cNvPr>
          <p:cNvSpPr txBox="1"/>
          <p:nvPr/>
        </p:nvSpPr>
        <p:spPr>
          <a:xfrm>
            <a:off x="7702731" y="4075228"/>
            <a:ext cx="33646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i="1" dirty="0">
                <a:solidFill>
                  <a:schemeClr val="bg2">
                    <a:lumMod val="10000"/>
                  </a:schemeClr>
                </a:solidFill>
                <a:latin typeface="Söhne"/>
              </a:rPr>
              <a:t>A Snow Leopard Captured on Camera Trap in Pakistan, Snow Leopard Conservancy. (2020, March 11) </a:t>
            </a:r>
            <a:r>
              <a:rPr lang="en-GB" sz="1000" b="0" i="1" baseline="30000" dirty="0">
                <a:solidFill>
                  <a:schemeClr val="bg2">
                    <a:lumMod val="10000"/>
                  </a:schemeClr>
                </a:solidFill>
                <a:effectLst/>
                <a:latin typeface="Söhne"/>
              </a:rPr>
              <a:t>[3]</a:t>
            </a:r>
            <a:endParaRPr lang="en-GB" sz="1000" i="1" baseline="300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596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E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ADB84A-32B7-C25C-43E2-CD97D3CF50AE}"/>
              </a:ext>
            </a:extLst>
          </p:cNvPr>
          <p:cNvSpPr/>
          <p:nvPr/>
        </p:nvSpPr>
        <p:spPr>
          <a:xfrm>
            <a:off x="964174" y="-1"/>
            <a:ext cx="1122569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2C46A28-0E66-F204-9A6E-F496AA7C2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8887" y="355601"/>
            <a:ext cx="7958331" cy="594234"/>
          </a:xfrm>
        </p:spPr>
        <p:txBody>
          <a:bodyPr anchor="b">
            <a:normAutofit/>
          </a:bodyPr>
          <a:lstStyle/>
          <a:p>
            <a:pPr algn="l"/>
            <a:r>
              <a:rPr lang="en-US" altLang="zh-CN" sz="3200" b="1" dirty="0">
                <a:solidFill>
                  <a:srgbClr val="1F2D29"/>
                </a:solidFill>
                <a:ea typeface="+mj-lt"/>
                <a:cs typeface="+mj-lt"/>
              </a:rPr>
              <a:t>Results II:</a:t>
            </a:r>
            <a:endParaRPr lang="en-US" altLang="zh-CN" dirty="0">
              <a:ea typeface="宋体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C36A88-A2A9-8409-86CE-0CFEC8297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4287" y="1734365"/>
            <a:ext cx="8405813" cy="37784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6AD0F9-6AA7-A1BE-5BAD-AB689C86ACBF}"/>
              </a:ext>
            </a:extLst>
          </p:cNvPr>
          <p:cNvSpPr txBox="1"/>
          <p:nvPr/>
        </p:nvSpPr>
        <p:spPr>
          <a:xfrm>
            <a:off x="3827310" y="5512783"/>
            <a:ext cx="514394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cs typeface="Arial"/>
              </a:rPr>
              <a:t>Figure 3:</a:t>
            </a:r>
            <a:r>
              <a:rPr lang="en-US" sz="1200" dirty="0">
                <a:cs typeface="Arial"/>
              </a:rPr>
              <a:t> </a:t>
            </a:r>
            <a:r>
              <a:rPr lang="en-GB" sz="1200" b="0" i="0" dirty="0">
                <a:solidFill>
                  <a:srgbClr val="222222"/>
                </a:solidFill>
                <a:effectLst/>
                <a:latin typeface="-apple-system"/>
              </a:rPr>
              <a:t>Spatial pattern of snow leopard density (animals/100 km</a:t>
            </a:r>
            <a:r>
              <a:rPr lang="en-GB" sz="1200" b="0" i="0" baseline="30000" dirty="0">
                <a:solidFill>
                  <a:srgbClr val="222222"/>
                </a:solidFill>
                <a:effectLst/>
                <a:latin typeface="-apple-system"/>
              </a:rPr>
              <a:t>2</a:t>
            </a:r>
            <a:r>
              <a:rPr lang="en-GB" sz="1200" b="0" i="0" dirty="0">
                <a:solidFill>
                  <a:srgbClr val="222222"/>
                </a:solidFill>
                <a:effectLst/>
                <a:latin typeface="-apple-system"/>
              </a:rPr>
              <a:t>) plus sign represents trap locations. Black polygon marks area of compact design</a:t>
            </a:r>
            <a:r>
              <a:rPr lang="en-GB" sz="1200" b="0" i="0" baseline="30000" dirty="0">
                <a:solidFill>
                  <a:srgbClr val="222222"/>
                </a:solidFill>
                <a:effectLst/>
                <a:latin typeface="-apple-system"/>
              </a:rPr>
              <a:t> [1]</a:t>
            </a:r>
            <a:endParaRPr lang="en-US" sz="1200" baseline="30000" dirty="0"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6FA028-F3CC-F909-F74B-0A3273461AD7}"/>
              </a:ext>
            </a:extLst>
          </p:cNvPr>
          <p:cNvSpPr txBox="1"/>
          <p:nvPr/>
        </p:nvSpPr>
        <p:spPr>
          <a:xfrm>
            <a:off x="12712700" y="-685800"/>
            <a:ext cx="3035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This slide seems a bit weak????</a:t>
            </a:r>
          </a:p>
        </p:txBody>
      </p:sp>
    </p:spTree>
    <p:extLst>
      <p:ext uri="{BB962C8B-B14F-4D97-AF65-F5344CB8AC3E}">
        <p14:creationId xmlns:p14="http://schemas.microsoft.com/office/powerpoint/2010/main" val="2062765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E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3FBECE97-F5B7-0732-CC17-39B0AE970013}"/>
              </a:ext>
            </a:extLst>
          </p:cNvPr>
          <p:cNvSpPr txBox="1">
            <a:spLocks/>
          </p:cNvSpPr>
          <p:nvPr/>
        </p:nvSpPr>
        <p:spPr>
          <a:xfrm>
            <a:off x="1471546" y="812800"/>
            <a:ext cx="7347913" cy="38117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795020" lvl="1" indent="-337820">
              <a:buFont typeface="Courier New" panose="05000000000000000000" pitchFamily="2" charset="2"/>
              <a:buChar char="o"/>
            </a:pPr>
            <a: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  <a:t>No change in detection probabilities</a:t>
            </a:r>
            <a:b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</a:br>
            <a:endParaRPr lang="en-US" sz="2000" dirty="0">
              <a:solidFill>
                <a:srgbClr val="1F2D29"/>
              </a:solidFill>
              <a:ea typeface="宋体"/>
              <a:cs typeface="Arial"/>
            </a:endParaRPr>
          </a:p>
          <a:p>
            <a:pPr marL="795020" lvl="1" indent="-337820">
              <a:buFont typeface="Courier New" panose="05000000000000000000" pitchFamily="2" charset="2"/>
              <a:buChar char="o"/>
            </a:pPr>
            <a: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  <a:t>No covariates</a:t>
            </a:r>
            <a:b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</a:br>
            <a:endParaRPr lang="en-US" sz="2000" dirty="0">
              <a:solidFill>
                <a:srgbClr val="1F2D29"/>
              </a:solidFill>
              <a:ea typeface="宋体"/>
              <a:cs typeface="Arial"/>
            </a:endParaRPr>
          </a:p>
          <a:p>
            <a:pPr marL="795020" lvl="1" indent="-337820">
              <a:buFont typeface="Courier New" panose="05000000000000000000" pitchFamily="2" charset="2"/>
              <a:buChar char="o"/>
            </a:pPr>
            <a: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  <a:t>Separability: p0 and sigma are poorly separated and react poorly to using the same covariates</a:t>
            </a:r>
            <a:b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</a:br>
            <a:endParaRPr lang="en-US" sz="2000" dirty="0">
              <a:solidFill>
                <a:srgbClr val="1F2D29"/>
              </a:solidFill>
              <a:ea typeface="宋体"/>
              <a:cs typeface="Arial"/>
            </a:endParaRPr>
          </a:p>
          <a:p>
            <a:pPr marL="795020" lvl="1" indent="-337820">
              <a:buFont typeface="Courier New" panose="05000000000000000000" pitchFamily="2" charset="2"/>
              <a:buChar char="o"/>
            </a:pPr>
            <a: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  <a:t>Density surfaces and closure issues may warrant more robust theoretical models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D6FF642-D622-C2E1-C4EB-C21E0BF78441}"/>
              </a:ext>
            </a:extLst>
          </p:cNvPr>
          <p:cNvSpPr txBox="1">
            <a:spLocks/>
          </p:cNvSpPr>
          <p:nvPr/>
        </p:nvSpPr>
        <p:spPr>
          <a:xfrm>
            <a:off x="1718733" y="1153933"/>
            <a:ext cx="7958331" cy="5732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+mj-lt"/>
                <a:cs typeface="+mj-lt"/>
              </a:rPr>
              <a:t>Discussion/Limitations 1</a:t>
            </a:r>
            <a:br>
              <a:rPr lang="en-GB" altLang="zh-CN" sz="4400" b="1" dirty="0">
                <a:solidFill>
                  <a:srgbClr val="1F2D29"/>
                </a:solidFill>
                <a:ea typeface="+mj-lt"/>
                <a:cs typeface="+mj-lt"/>
              </a:rPr>
            </a:br>
            <a:endParaRPr lang="zh-CN" altLang="en-US" sz="4400" dirty="0">
              <a:solidFill>
                <a:srgbClr val="1F2D29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9576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E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3FBECE97-F5B7-0732-CC17-39B0AE970013}"/>
              </a:ext>
            </a:extLst>
          </p:cNvPr>
          <p:cNvSpPr txBox="1">
            <a:spLocks/>
          </p:cNvSpPr>
          <p:nvPr/>
        </p:nvSpPr>
        <p:spPr>
          <a:xfrm>
            <a:off x="1547410" y="-273934"/>
            <a:ext cx="7347913" cy="381176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795020" lvl="1" indent="-337820">
              <a:lnSpc>
                <a:spcPct val="100000"/>
              </a:lnSpc>
              <a:buFont typeface="Courier New" panose="05000000000000000000" pitchFamily="2" charset="2"/>
              <a:buChar char="o"/>
            </a:pPr>
            <a: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  <a:t>Good call-out of papers underestimating home range and overestimating </a:t>
            </a:r>
            <a:r>
              <a:rPr lang="en-US" sz="2000" dirty="0" err="1">
                <a:solidFill>
                  <a:srgbClr val="1F2D29"/>
                </a:solidFill>
                <a:ea typeface="宋体"/>
                <a:cs typeface="Arial"/>
              </a:rPr>
              <a:t>localised</a:t>
            </a:r>
            <a: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  <a:t> densities</a:t>
            </a:r>
          </a:p>
          <a:p>
            <a:pPr lvl="1">
              <a:lnSpc>
                <a:spcPct val="100000"/>
              </a:lnSpc>
            </a:pPr>
            <a:endParaRPr lang="en-US" sz="2000" dirty="0">
              <a:solidFill>
                <a:srgbClr val="1F2D29"/>
              </a:solidFill>
              <a:ea typeface="宋体"/>
              <a:cs typeface="Arial"/>
            </a:endParaRPr>
          </a:p>
          <a:p>
            <a:pPr marL="795020" lvl="1" indent="-337820">
              <a:lnSpc>
                <a:spcPct val="100000"/>
              </a:lnSpc>
              <a:buFont typeface="Courier New" panose="05000000000000000000" pitchFamily="2" charset="2"/>
              <a:buChar char="o"/>
            </a:pPr>
            <a: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  <a:t>Animal </a:t>
            </a:r>
            <a:r>
              <a:rPr lang="en-US" sz="2000" dirty="0" err="1">
                <a:solidFill>
                  <a:srgbClr val="1F2D29"/>
                </a:solidFill>
                <a:ea typeface="宋体"/>
                <a:cs typeface="Arial"/>
              </a:rPr>
              <a:t>behaviour</a:t>
            </a:r>
            <a:r>
              <a:rPr lang="en-US" sz="2000" dirty="0">
                <a:solidFill>
                  <a:srgbClr val="1F2D29"/>
                </a:solidFill>
                <a:ea typeface="宋体"/>
                <a:cs typeface="Arial"/>
              </a:rPr>
              <a:t> may be an issue with small numbers of individuals: castor oil, trap-happiness, trap-shyness, and only 1 occasion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D6FF642-D622-C2E1-C4EB-C21E0BF78441}"/>
              </a:ext>
            </a:extLst>
          </p:cNvPr>
          <p:cNvSpPr txBox="1">
            <a:spLocks/>
          </p:cNvSpPr>
          <p:nvPr/>
        </p:nvSpPr>
        <p:spPr>
          <a:xfrm>
            <a:off x="1718733" y="1153933"/>
            <a:ext cx="7958331" cy="5732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+mj-lt"/>
                <a:cs typeface="+mj-lt"/>
              </a:rPr>
              <a:t>Discussion/Limitations 1</a:t>
            </a:r>
            <a:br>
              <a:rPr lang="en-GB" altLang="zh-CN" sz="4400" b="1" dirty="0">
                <a:solidFill>
                  <a:srgbClr val="1F2D29"/>
                </a:solidFill>
                <a:ea typeface="+mj-lt"/>
                <a:cs typeface="+mj-lt"/>
              </a:rPr>
            </a:br>
            <a:endParaRPr lang="zh-CN" altLang="en-US" sz="4400" dirty="0">
              <a:solidFill>
                <a:srgbClr val="1F2D29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033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E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B049FEF-914C-D716-C162-CF4379B3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2933" y="251791"/>
            <a:ext cx="7958331" cy="838605"/>
          </a:xfrm>
        </p:spPr>
        <p:txBody>
          <a:bodyPr anchor="b">
            <a:normAutofit/>
          </a:bodyPr>
          <a:lstStyle/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+mj-lt"/>
                <a:cs typeface="+mj-lt"/>
              </a:rPr>
              <a:t>References (fix later)</a:t>
            </a:r>
            <a:endParaRPr lang="zh-CN" altLang="en-US" sz="4000" dirty="0">
              <a:solidFill>
                <a:srgbClr val="1F2D29"/>
              </a:solidFill>
              <a:cs typeface="Arial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84570D-1186-18B9-D4B0-72BEE3199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1531" y="1335318"/>
            <a:ext cx="7621606" cy="3443107"/>
          </a:xfrm>
        </p:spPr>
        <p:txBody>
          <a:bodyPr anchor="t">
            <a:normAutofit/>
          </a:bodyPr>
          <a:lstStyle/>
          <a:p>
            <a:pPr marL="344170" indent="-344170"/>
            <a:r>
              <a:rPr lang="en-GB" altLang="zh-CN" sz="1200" dirty="0">
                <a:latin typeface="Söhne"/>
              </a:rPr>
              <a:t>[1] :  </a:t>
            </a:r>
            <a:r>
              <a:rPr lang="en-GB" sz="1200" dirty="0">
                <a:latin typeface="Söhne"/>
              </a:rPr>
              <a:t>Nawaz, M. A., Khan, B. U., Mahmood, A., Younas, M., Din, J. u., &amp; Sutherland, C. (2021). An empirical demonstration of the effect of study design on density estimations. Scientific Reports, 11(13104). </a:t>
            </a:r>
            <a:r>
              <a:rPr lang="en-GB" sz="1200" dirty="0">
                <a:latin typeface="Söhne"/>
                <a:hlinkClick r:id="rId3"/>
              </a:rPr>
              <a:t>https://doi.org/10.1038/s41598-021-92668-9</a:t>
            </a:r>
            <a:endParaRPr lang="en-GB" sz="1200" dirty="0">
              <a:latin typeface="Söhne"/>
            </a:endParaRPr>
          </a:p>
          <a:p>
            <a:pPr marL="344170" indent="-344170"/>
            <a:r>
              <a:rPr lang="en-GB" altLang="zh-CN" sz="1200" dirty="0">
                <a:latin typeface="Söhne"/>
              </a:rPr>
              <a:t>[2</a:t>
            </a:r>
            <a:r>
              <a:rPr lang="en-GB" altLang="zh-CN" sz="1100" dirty="0"/>
              <a:t>] </a:t>
            </a:r>
            <a:r>
              <a:rPr lang="en-GB" sz="1200" dirty="0">
                <a:latin typeface="Söhne"/>
              </a:rPr>
              <a:t>K2 (Mount Godwin Austen), in the Karakoram Range, viewed from the Gilgit-Baltistan district of the Pakistani-administered portion of the Kashmir region. </a:t>
            </a:r>
            <a:r>
              <a:rPr lang="en-GB" altLang="zh-CN" sz="1200" dirty="0">
                <a:latin typeface="Söhne"/>
                <a:hlinkClick r:id="rId4"/>
              </a:rPr>
              <a:t>https://www.britannica.com/place/Karakoram-Range</a:t>
            </a:r>
            <a:endParaRPr lang="en-GB" altLang="zh-CN" sz="1200" dirty="0">
              <a:latin typeface="Söhne"/>
            </a:endParaRPr>
          </a:p>
          <a:p>
            <a:pPr marL="344170" indent="-344170"/>
            <a:r>
              <a:rPr lang="en-GB" sz="1200" dirty="0">
                <a:latin typeface="Söhne"/>
              </a:rPr>
              <a:t>[3] Snow Leopard Conservancy. (2020, March 11). Using camera trap technology to monitor snow leopards [Blog post]. Retrieved from </a:t>
            </a:r>
            <a:r>
              <a:rPr lang="en-GB" sz="1200" dirty="0">
                <a:latin typeface="Söhne"/>
                <a:hlinkClick r:id="rId5"/>
              </a:rPr>
              <a:t>https://snowleopardconservancy.org/2020/03/11/using-camera-trap-technology-to-monitor-snow-leopards/</a:t>
            </a:r>
            <a:endParaRPr lang="en-GB" sz="1200" dirty="0">
              <a:latin typeface="Söhne"/>
            </a:endParaRPr>
          </a:p>
          <a:p>
            <a:pPr marL="344170" indent="-344170"/>
            <a:endParaRPr lang="zh-CN" altLang="en-US" sz="1200" dirty="0">
              <a:latin typeface="Söhne"/>
            </a:endParaRPr>
          </a:p>
          <a:p>
            <a:pPr marL="344170" indent="-344170"/>
            <a:endParaRPr lang="zh-CN" altLang="en-US" sz="1200" dirty="0"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446403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70108" y="985292"/>
            <a:ext cx="1345319" cy="1345319"/>
          </a:xfrm>
          <a:prstGeom prst="ellipse">
            <a:avLst/>
          </a:prstGeom>
          <a:solidFill>
            <a:schemeClr val="accent1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C62D9C6-70E7-7C55-9328-7622A8AA0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1022548"/>
            <a:ext cx="7958331" cy="1308063"/>
          </a:xfrm>
        </p:spPr>
        <p:txBody>
          <a:bodyPr anchor="b">
            <a:normAutofit/>
          </a:bodyPr>
          <a:lstStyle/>
          <a:p>
            <a:pPr algn="l"/>
            <a:r>
              <a:rPr lang="zh-CN" altLang="en-US" sz="4400" b="1" dirty="0">
                <a:solidFill>
                  <a:srgbClr val="1F2D29"/>
                </a:solidFill>
                <a:ea typeface="宋体"/>
              </a:rPr>
              <a:t>Overview</a:t>
            </a:r>
            <a:endParaRPr lang="en-US" altLang="zh-CN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DE2A77-0547-7C3B-E4E1-CE29E1B57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2933" y="2641604"/>
            <a:ext cx="7621606" cy="36266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Motivation</a:t>
            </a:r>
          </a:p>
          <a:p>
            <a:pPr lvl="1"/>
            <a:r>
              <a:rPr lang="en-GB" dirty="0"/>
              <a:t>Snow Leopards and Existing Approaches</a:t>
            </a:r>
          </a:p>
          <a:p>
            <a:r>
              <a:rPr lang="en-GB" altLang="zh-CN" dirty="0">
                <a:ea typeface="宋体"/>
              </a:rPr>
              <a:t>Methods</a:t>
            </a:r>
          </a:p>
          <a:p>
            <a:pPr lvl="1"/>
            <a:r>
              <a:rPr lang="en-GB" altLang="zh-CN" dirty="0">
                <a:ea typeface="宋体"/>
              </a:rPr>
              <a:t>Survey Strategies and Spatial Capture-Recapture (SCR)</a:t>
            </a:r>
            <a:endParaRPr lang="zh-CN" altLang="en-US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+mn-lt"/>
                <a:cs typeface="+mn-lt"/>
              </a:rPr>
              <a:t>Results</a:t>
            </a:r>
          </a:p>
          <a:p>
            <a:r>
              <a:rPr lang="en-US" altLang="zh-CN" dirty="0">
                <a:ea typeface="+mn-lt"/>
                <a:cs typeface="+mn-lt"/>
              </a:rPr>
              <a:t>Discussion</a:t>
            </a:r>
            <a:endParaRPr lang="en-US" altLang="zh-CN" dirty="0">
              <a:ea typeface="宋体"/>
              <a:cs typeface="+mn-lt"/>
            </a:endParaRPr>
          </a:p>
          <a:p>
            <a:pPr lvl="1"/>
            <a:r>
              <a:rPr lang="en-US" altLang="zh-CN" dirty="0">
                <a:ea typeface="宋体"/>
                <a:cs typeface="+mn-lt"/>
              </a:rPr>
              <a:t>Implications and Limitations</a:t>
            </a:r>
            <a:endParaRPr lang="en-US" altLang="zh-CN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510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70108" y="985292"/>
            <a:ext cx="1345319" cy="1345319"/>
          </a:xfrm>
          <a:prstGeom prst="ellipse">
            <a:avLst/>
          </a:prstGeom>
          <a:solidFill>
            <a:schemeClr val="accent1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C62D9C6-70E7-7C55-9328-7622A8AA0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1022548"/>
            <a:ext cx="7958331" cy="1308063"/>
          </a:xfrm>
        </p:spPr>
        <p:txBody>
          <a:bodyPr anchor="b">
            <a:normAutofit/>
          </a:bodyPr>
          <a:lstStyle/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宋体"/>
              </a:rPr>
              <a:t>The Original Paper</a:t>
            </a:r>
            <a:endParaRPr lang="en-US" altLang="zh-CN" b="1" dirty="0"/>
          </a:p>
        </p:txBody>
      </p:sp>
      <p:pic>
        <p:nvPicPr>
          <p:cNvPr id="7" name="Content Placeholder 6" descr="A screenshot of a white background&#10;&#10;Description automatically generated">
            <a:extLst>
              <a:ext uri="{FF2B5EF4-FFF2-40B4-BE49-F238E27FC236}">
                <a16:creationId xmlns:a16="http://schemas.microsoft.com/office/drawing/2014/main" id="{C942D7BD-4598-17D2-1363-90556018ED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363" y="2466164"/>
            <a:ext cx="7796212" cy="3170272"/>
          </a:xfrm>
        </p:spPr>
      </p:pic>
    </p:spTree>
    <p:extLst>
      <p:ext uri="{BB962C8B-B14F-4D97-AF65-F5344CB8AC3E}">
        <p14:creationId xmlns:p14="http://schemas.microsoft.com/office/powerpoint/2010/main" val="2723629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B049FEF-914C-D716-C162-CF4379B3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891" y="1059590"/>
            <a:ext cx="7958331" cy="808725"/>
          </a:xfrm>
        </p:spPr>
        <p:txBody>
          <a:bodyPr anchor="b">
            <a:normAutofit/>
          </a:bodyPr>
          <a:lstStyle/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宋体"/>
                <a:cs typeface="Arial"/>
              </a:rPr>
              <a:t>Motivations</a:t>
            </a:r>
            <a:endParaRPr lang="zh-CN" altLang="en-US" sz="4400" b="1" dirty="0">
              <a:solidFill>
                <a:srgbClr val="1F2D29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84570D-1186-18B9-D4B0-72BEE3199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2933" y="1868315"/>
            <a:ext cx="7621606" cy="4439719"/>
          </a:xfrm>
        </p:spPr>
        <p:txBody>
          <a:bodyPr anchor="t">
            <a:normAutofit/>
          </a:bodyPr>
          <a:lstStyle/>
          <a:p>
            <a:pPr marL="795020" lvl="1" indent="-344170"/>
            <a:r>
              <a:rPr lang="en-GB" altLang="zh-CN" dirty="0">
                <a:ea typeface="宋体"/>
                <a:cs typeface="Arial" panose="020B0604020202020204"/>
              </a:rPr>
              <a:t>Snow leopards: sparce, high-interest, and individually-identifiable</a:t>
            </a:r>
          </a:p>
          <a:p>
            <a:pPr marL="1258570" lvl="2" indent="-344170"/>
            <a:r>
              <a:rPr lang="en-GB" altLang="zh-CN" dirty="0">
                <a:ea typeface="宋体"/>
                <a:cs typeface="Arial" panose="020B0604020202020204"/>
              </a:rPr>
              <a:t>Thus, low sample size and poor extensions of existing methods</a:t>
            </a:r>
          </a:p>
          <a:p>
            <a:pPr marL="1258570" lvl="2" indent="-344170"/>
            <a:r>
              <a:rPr lang="en-GB" altLang="zh-CN" dirty="0">
                <a:ea typeface="宋体"/>
                <a:cs typeface="Arial" panose="020B0604020202020204"/>
              </a:rPr>
              <a:t>Highly-mobile, yet genetically homogenous species</a:t>
            </a:r>
          </a:p>
          <a:p>
            <a:pPr marL="795020" lvl="1" indent="-344170"/>
            <a:r>
              <a:rPr lang="en-GB" altLang="zh-CN" dirty="0">
                <a:ea typeface="宋体"/>
                <a:cs typeface="Arial" panose="020B0604020202020204"/>
              </a:rPr>
              <a:t>Current understanding of effective SCR study designs for difficult terrains and elusive wildlife is limited</a:t>
            </a:r>
          </a:p>
          <a:p>
            <a:pPr marL="1258570" lvl="2" indent="-344170"/>
            <a:r>
              <a:rPr lang="en-GB" altLang="zh-CN" dirty="0">
                <a:ea typeface="宋体"/>
                <a:cs typeface="Arial" panose="020B0604020202020204"/>
              </a:rPr>
              <a:t>Large snow leopard range in remote areas begets investigating suitability of various sampling approaches and effect on estimates</a:t>
            </a:r>
          </a:p>
          <a:p>
            <a:pPr marL="795020" lvl="1" indent="-344170"/>
            <a:r>
              <a:rPr lang="en-GB" altLang="zh-CN" dirty="0">
                <a:ea typeface="宋体"/>
                <a:cs typeface="Arial" panose="020B0604020202020204"/>
              </a:rPr>
              <a:t>Most SCR analysis mainly estimates density and range</a:t>
            </a:r>
          </a:p>
          <a:p>
            <a:pPr marL="1258570" lvl="2" indent="-344170"/>
            <a:r>
              <a:rPr lang="en-GB" altLang="zh-CN" dirty="0">
                <a:ea typeface="宋体"/>
                <a:cs typeface="Arial" panose="020B0604020202020204"/>
              </a:rPr>
              <a:t>Based on “activity centres” and using spatial characteristics to parse out effects of detection ranges and probabilities from discrete traps</a:t>
            </a:r>
          </a:p>
          <a:p>
            <a:pPr marL="1258570" lvl="2" indent="-344170"/>
            <a:r>
              <a:rPr lang="en-GB" altLang="zh-CN" dirty="0">
                <a:ea typeface="宋体"/>
                <a:cs typeface="Arial" panose="020B0604020202020204"/>
              </a:rPr>
              <a:t>These may be better interpreted as maximum range estimates</a:t>
            </a:r>
          </a:p>
        </p:txBody>
      </p:sp>
    </p:spTree>
    <p:extLst>
      <p:ext uri="{BB962C8B-B14F-4D97-AF65-F5344CB8AC3E}">
        <p14:creationId xmlns:p14="http://schemas.microsoft.com/office/powerpoint/2010/main" val="2300437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70108" y="985292"/>
            <a:ext cx="1345319" cy="1345319"/>
          </a:xfrm>
          <a:prstGeom prst="ellipse">
            <a:avLst/>
          </a:prstGeom>
          <a:solidFill>
            <a:schemeClr val="accent1">
              <a:lumMod val="40000"/>
              <a:lumOff val="6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C62D9C6-70E7-7C55-9328-7622A8AA0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1022548"/>
            <a:ext cx="7958331" cy="1308063"/>
          </a:xfrm>
        </p:spPr>
        <p:txBody>
          <a:bodyPr anchor="b">
            <a:normAutofit/>
          </a:bodyPr>
          <a:lstStyle/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宋体"/>
              </a:rPr>
              <a:t>Snow Leopards</a:t>
            </a:r>
            <a:br>
              <a:rPr lang="en-GB" altLang="zh-CN" sz="4400" b="1" dirty="0">
                <a:solidFill>
                  <a:srgbClr val="1F2D29"/>
                </a:solidFill>
                <a:ea typeface="宋体"/>
              </a:rPr>
            </a:br>
            <a:r>
              <a:rPr lang="en-GB" altLang="zh-CN" sz="4400" b="1" dirty="0" err="1">
                <a:solidFill>
                  <a:srgbClr val="1F2D29"/>
                </a:solidFill>
                <a:ea typeface="宋体"/>
              </a:rPr>
              <a:t>Bharpu</a:t>
            </a:r>
            <a:r>
              <a:rPr lang="en-GB" altLang="zh-CN" sz="4400" b="1" dirty="0">
                <a:solidFill>
                  <a:srgbClr val="1F2D29"/>
                </a:solidFill>
                <a:ea typeface="宋体"/>
              </a:rPr>
              <a:t> (L) and </a:t>
            </a:r>
            <a:r>
              <a:rPr lang="en-GB" altLang="zh-CN" sz="4400" b="1" dirty="0" err="1">
                <a:solidFill>
                  <a:srgbClr val="1F2D29"/>
                </a:solidFill>
                <a:ea typeface="宋体"/>
              </a:rPr>
              <a:t>Baltoro</a:t>
            </a:r>
            <a:r>
              <a:rPr lang="en-GB" altLang="zh-CN" sz="4400" b="1" dirty="0">
                <a:solidFill>
                  <a:srgbClr val="1F2D29"/>
                </a:solidFill>
                <a:ea typeface="宋体"/>
              </a:rPr>
              <a:t> (R)</a:t>
            </a:r>
            <a:endParaRPr lang="en-US" altLang="zh-CN" b="1" dirty="0"/>
          </a:p>
        </p:txBody>
      </p:sp>
      <p:pic>
        <p:nvPicPr>
          <p:cNvPr id="5" name="Picture 4" descr="A close up of a rock&#10;&#10;Description automatically generated">
            <a:extLst>
              <a:ext uri="{FF2B5EF4-FFF2-40B4-BE49-F238E27FC236}">
                <a16:creationId xmlns:a16="http://schemas.microsoft.com/office/drawing/2014/main" id="{FBFB4577-FD76-8065-71D5-C38C066A22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630" y="2662812"/>
            <a:ext cx="5150650" cy="3862987"/>
          </a:xfrm>
          <a:prstGeom prst="rect">
            <a:avLst/>
          </a:prstGeom>
        </p:spPr>
      </p:pic>
      <p:pic>
        <p:nvPicPr>
          <p:cNvPr id="6" name="Picture 5" descr="A cat that is standing in the snow&#10;&#10;Description automatically generated">
            <a:extLst>
              <a:ext uri="{FF2B5EF4-FFF2-40B4-BE49-F238E27FC236}">
                <a16:creationId xmlns:a16="http://schemas.microsoft.com/office/drawing/2014/main" id="{F7CE6207-28E4-E9BB-3DE2-0831CCB487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893" y="2662811"/>
            <a:ext cx="5150650" cy="386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1516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map of a mountain range&#10;&#10;Description automatically generated">
            <a:extLst>
              <a:ext uri="{FF2B5EF4-FFF2-40B4-BE49-F238E27FC236}">
                <a16:creationId xmlns:a16="http://schemas.microsoft.com/office/drawing/2014/main" id="{6EC44AB7-60BA-31F1-E016-5708EA22B4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075" y="1893487"/>
            <a:ext cx="5773362" cy="410682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E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56284F-94ED-7A46-00A4-227D3F0A98EE}"/>
              </a:ext>
            </a:extLst>
          </p:cNvPr>
          <p:cNvSpPr txBox="1"/>
          <p:nvPr/>
        </p:nvSpPr>
        <p:spPr>
          <a:xfrm>
            <a:off x="1219619" y="6133139"/>
            <a:ext cx="646960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cs typeface="Arial"/>
              </a:rPr>
              <a:t>Figure 1:</a:t>
            </a:r>
            <a:r>
              <a:rPr lang="en-US" sz="1200" dirty="0">
                <a:cs typeface="Arial"/>
              </a:rPr>
              <a:t> Map </a:t>
            </a:r>
            <a:r>
              <a:rPr lang="en-GB" sz="1200" dirty="0">
                <a:cs typeface="Arial"/>
              </a:rPr>
              <a:t>of the study area indicating the positions of cameras using circles for compact designs and stars for diffused designs. </a:t>
            </a:r>
            <a:r>
              <a:rPr lang="en-US" sz="1200" baseline="30000" dirty="0">
                <a:cs typeface="Arial"/>
              </a:rPr>
              <a:t>[1].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3FC71A-6AC1-C2AD-8EE4-B17183C2014D}"/>
              </a:ext>
            </a:extLst>
          </p:cNvPr>
          <p:cNvSpPr txBox="1"/>
          <p:nvPr/>
        </p:nvSpPr>
        <p:spPr>
          <a:xfrm>
            <a:off x="8362399" y="4389123"/>
            <a:ext cx="3743876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aseline="30000" dirty="0">
                <a:cs typeface="Arial"/>
              </a:rPr>
              <a:t>      : locations of diffused cameras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Timeline</a:t>
            </a:r>
            <a:r>
              <a:rPr lang="en-GB" sz="2400" baseline="30000" dirty="0">
                <a:cs typeface="Arial"/>
              </a:rPr>
              <a:t>: April to June (2018)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Number</a:t>
            </a:r>
            <a:r>
              <a:rPr lang="en-GB" sz="2400" baseline="30000" dirty="0">
                <a:cs typeface="Arial"/>
              </a:rPr>
              <a:t>: 44 camera traps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Spacing</a:t>
            </a:r>
            <a:r>
              <a:rPr lang="en-GB" sz="2400" baseline="30000" dirty="0">
                <a:cs typeface="Arial"/>
              </a:rPr>
              <a:t>: 5km</a:t>
            </a:r>
            <a:r>
              <a:rPr lang="en-GB" sz="1600" baseline="72000" dirty="0">
                <a:cs typeface="Arial"/>
              </a:rPr>
              <a:t>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baseline="30000" dirty="0">
                <a:cs typeface="Arial"/>
              </a:rPr>
              <a:t>Area: </a:t>
            </a:r>
            <a:r>
              <a:rPr lang="en-GB" sz="2400" b="1" baseline="30000" dirty="0">
                <a:cs typeface="Arial"/>
              </a:rPr>
              <a:t> </a:t>
            </a:r>
            <a:r>
              <a:rPr lang="en-GB" sz="2400" baseline="30000" dirty="0">
                <a:cs typeface="Arial"/>
              </a:rPr>
              <a:t>2030 km</a:t>
            </a:r>
            <a:r>
              <a:rPr lang="en-GB" sz="1600" baseline="72000" dirty="0">
                <a:cs typeface="Arial"/>
              </a:rPr>
              <a:t>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Density</a:t>
            </a:r>
            <a:r>
              <a:rPr lang="en-GB" sz="2400" baseline="30000" dirty="0">
                <a:cs typeface="Arial"/>
              </a:rPr>
              <a:t>: 2 cameras per 100 km</a:t>
            </a:r>
            <a:r>
              <a:rPr lang="en-GB" sz="1600" baseline="72000" dirty="0">
                <a:cs typeface="Arial"/>
              </a:rPr>
              <a:t>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Outcome: </a:t>
            </a:r>
            <a:r>
              <a:rPr lang="en-GB" sz="2400" baseline="30000" dirty="0">
                <a:cs typeface="Arial"/>
              </a:rPr>
              <a:t>21 independent capture events, and 9 unique individuals </a:t>
            </a:r>
          </a:p>
          <a:p>
            <a:endParaRPr lang="en-US" sz="2400" baseline="30000" dirty="0">
              <a:cs typeface="Arial"/>
            </a:endParaRPr>
          </a:p>
        </p:txBody>
      </p:sp>
      <p:sp>
        <p:nvSpPr>
          <p:cNvPr id="15" name="Star: 5 Points 14">
            <a:extLst>
              <a:ext uri="{FF2B5EF4-FFF2-40B4-BE49-F238E27FC236}">
                <a16:creationId xmlns:a16="http://schemas.microsoft.com/office/drawing/2014/main" id="{B4FEE776-68BA-143B-5741-5AAB1F547E52}"/>
              </a:ext>
            </a:extLst>
          </p:cNvPr>
          <p:cNvSpPr/>
          <p:nvPr/>
        </p:nvSpPr>
        <p:spPr>
          <a:xfrm>
            <a:off x="8841625" y="4409134"/>
            <a:ext cx="156991" cy="136258"/>
          </a:xfrm>
          <a:prstGeom prst="star5">
            <a:avLst/>
          </a:prstGeom>
          <a:solidFill>
            <a:srgbClr val="E35E35"/>
          </a:solidFill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C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CFAC88-A63F-A7B9-82E0-9B8E57B8E2D3}"/>
              </a:ext>
            </a:extLst>
          </p:cNvPr>
          <p:cNvSpPr txBox="1"/>
          <p:nvPr/>
        </p:nvSpPr>
        <p:spPr>
          <a:xfrm>
            <a:off x="8172979" y="1498517"/>
            <a:ext cx="5228166" cy="3795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baseline="30000" dirty="0">
                <a:cs typeface="Arial"/>
              </a:rPr>
              <a:t>Survey 1 (Compact Design):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2C0CEB-E66F-1F67-1102-A5A99217B539}"/>
              </a:ext>
            </a:extLst>
          </p:cNvPr>
          <p:cNvSpPr txBox="1"/>
          <p:nvPr/>
        </p:nvSpPr>
        <p:spPr>
          <a:xfrm>
            <a:off x="8323870" y="1756289"/>
            <a:ext cx="398023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aseline="30000" dirty="0">
                <a:cs typeface="Arial"/>
              </a:rPr>
              <a:t>      : locations of compact cameras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Timeline</a:t>
            </a:r>
            <a:r>
              <a:rPr lang="en-GB" sz="2400" baseline="30000" dirty="0">
                <a:cs typeface="Arial"/>
              </a:rPr>
              <a:t>: March to May (2016)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Number: </a:t>
            </a:r>
            <a:r>
              <a:rPr lang="en-GB" sz="2400" baseline="30000" dirty="0">
                <a:cs typeface="Arial"/>
              </a:rPr>
              <a:t>38 cameras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Spacing</a:t>
            </a:r>
            <a:r>
              <a:rPr lang="en-GB" sz="2400" baseline="30000" dirty="0">
                <a:cs typeface="Arial"/>
              </a:rPr>
              <a:t>: 1km</a:t>
            </a:r>
            <a:r>
              <a:rPr lang="en-GB" sz="1600" baseline="72000" dirty="0">
                <a:cs typeface="Arial"/>
              </a:rPr>
              <a:t>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baseline="30000" dirty="0">
                <a:cs typeface="Arial"/>
              </a:rPr>
              <a:t>Area: </a:t>
            </a:r>
            <a:r>
              <a:rPr lang="en-GB" sz="2400" b="1" baseline="30000" dirty="0">
                <a:cs typeface="Arial"/>
              </a:rPr>
              <a:t> </a:t>
            </a:r>
            <a:r>
              <a:rPr lang="en-GB" sz="2400" baseline="30000" dirty="0">
                <a:cs typeface="Arial"/>
              </a:rPr>
              <a:t>253 km</a:t>
            </a:r>
            <a:r>
              <a:rPr lang="en-GB" sz="1600" baseline="72000" dirty="0">
                <a:cs typeface="Arial"/>
              </a:rPr>
              <a:t>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Density: </a:t>
            </a:r>
            <a:r>
              <a:rPr lang="en-GB" sz="2400" baseline="30000" dirty="0">
                <a:cs typeface="Arial"/>
              </a:rPr>
              <a:t>15 cameras per 100 km</a:t>
            </a:r>
            <a:r>
              <a:rPr lang="en-GB" sz="1600" baseline="72000" dirty="0">
                <a:cs typeface="Arial"/>
              </a:rPr>
              <a:t>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baseline="30000" dirty="0">
                <a:cs typeface="Arial"/>
              </a:rPr>
              <a:t>Outcome: </a:t>
            </a:r>
            <a:r>
              <a:rPr lang="en-GB" sz="2400" baseline="30000" dirty="0">
                <a:cs typeface="Arial"/>
              </a:rPr>
              <a:t>27 independent capture events, 4 unique individuals</a:t>
            </a:r>
          </a:p>
          <a:p>
            <a:r>
              <a:rPr lang="en-GB" sz="2400" b="1" baseline="30000" dirty="0">
                <a:cs typeface="Arial"/>
              </a:rPr>
              <a:t> </a:t>
            </a:r>
            <a:endParaRPr lang="en-US" sz="2400" b="1" baseline="30000" dirty="0">
              <a:cs typeface="Arial"/>
            </a:endParaRPr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3ADA41FB-6AD1-D753-513C-A071E34F83D7}"/>
              </a:ext>
            </a:extLst>
          </p:cNvPr>
          <p:cNvSpPr/>
          <p:nvPr/>
        </p:nvSpPr>
        <p:spPr>
          <a:xfrm>
            <a:off x="8820891" y="1802704"/>
            <a:ext cx="99230" cy="98496"/>
          </a:xfrm>
          <a:prstGeom prst="flowChartConnector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9D4677-3855-700A-E14D-7D13705D3524}"/>
              </a:ext>
            </a:extLst>
          </p:cNvPr>
          <p:cNvSpPr txBox="1"/>
          <p:nvPr/>
        </p:nvSpPr>
        <p:spPr>
          <a:xfrm>
            <a:off x="8211687" y="4029543"/>
            <a:ext cx="3463478" cy="3795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baseline="30000" dirty="0">
                <a:cs typeface="Arial"/>
              </a:rPr>
              <a:t>Survey 2 (Diffuse Design):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775EF4-B8A4-6F43-E1FE-0384A42C87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911" y="1082662"/>
            <a:ext cx="7182776" cy="511233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44A82E1-6085-7F6A-1C71-EE1CCA87F01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4262" b="19753"/>
          <a:stretch/>
        </p:blipFill>
        <p:spPr>
          <a:xfrm>
            <a:off x="6777197" y="3428999"/>
            <a:ext cx="1322006" cy="1558338"/>
          </a:xfrm>
          <a:prstGeom prst="rect">
            <a:avLst/>
          </a:prstGeo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A32504EF-FD19-1102-2FAE-765241A1FDE3}"/>
              </a:ext>
            </a:extLst>
          </p:cNvPr>
          <p:cNvSpPr txBox="1">
            <a:spLocks/>
          </p:cNvSpPr>
          <p:nvPr/>
        </p:nvSpPr>
        <p:spPr>
          <a:xfrm>
            <a:off x="1219619" y="225173"/>
            <a:ext cx="7958331" cy="8087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宋体"/>
                <a:cs typeface="Arial"/>
              </a:rPr>
              <a:t>Methods: Surveying</a:t>
            </a:r>
            <a:endParaRPr lang="zh-CN" altLang="en-US" sz="4400" b="1" dirty="0">
              <a:solidFill>
                <a:srgbClr val="1F2D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8081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B049FEF-914C-D716-C162-CF4379B3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891" y="1059590"/>
            <a:ext cx="7958331" cy="808725"/>
          </a:xfrm>
        </p:spPr>
        <p:txBody>
          <a:bodyPr anchor="b">
            <a:normAutofit/>
          </a:bodyPr>
          <a:lstStyle/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宋体"/>
                <a:cs typeface="Arial"/>
              </a:rPr>
              <a:t>Methods: State Model</a:t>
            </a:r>
            <a:endParaRPr lang="zh-CN" altLang="en-US" sz="4400" b="1" dirty="0">
              <a:solidFill>
                <a:srgbClr val="1F2D29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A84570D-1186-18B9-D4B0-72BEE31999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02933" y="1868315"/>
                <a:ext cx="7621606" cy="4439719"/>
              </a:xfrm>
            </p:spPr>
            <p:txBody>
              <a:bodyPr anchor="t">
                <a:normAutofit/>
              </a:bodyPr>
              <a:lstStyle/>
              <a:p>
                <a:pPr marL="795020" lvl="1" indent="-344170"/>
                <a:r>
                  <a:rPr lang="en-GB" altLang="zh-CN" dirty="0">
                    <a:ea typeface="宋体"/>
                    <a:cs typeface="Arial" panose="020B0604020202020204"/>
                  </a:rPr>
                  <a:t>SCR uses hierarchical modelling to separate out two processes:</a:t>
                </a:r>
              </a:p>
              <a:p>
                <a:pPr marL="1258570" lvl="2" indent="-344170"/>
                <a:r>
                  <a:rPr lang="en-GB" altLang="zh-CN" dirty="0">
                    <a:ea typeface="宋体"/>
                    <a:cs typeface="Arial" panose="020B0604020202020204"/>
                  </a:rPr>
                  <a:t>The latent state model: what drives ecological “truth”</a:t>
                </a:r>
              </a:p>
              <a:p>
                <a:pPr marL="1258570" lvl="2" indent="-344170"/>
                <a:r>
                  <a:rPr lang="en-GB" altLang="zh-CN" dirty="0">
                    <a:ea typeface="宋体"/>
                    <a:cs typeface="Arial" panose="020B0604020202020204"/>
                  </a:rPr>
                  <a:t>The observation model: accounting for imperfect observations</a:t>
                </a:r>
              </a:p>
              <a:p>
                <a:pPr marL="795020" lvl="1" indent="-344170"/>
                <a:r>
                  <a:rPr lang="en-GB" altLang="zh-CN" dirty="0">
                    <a:ea typeface="宋体"/>
                    <a:cs typeface="Arial" panose="020B0604020202020204"/>
                  </a:rPr>
                  <a:t>SCR is primarily used to estimate animal density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𝐷</m:t>
                    </m:r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(also activity centres, but those closely link to the observation model)</a:t>
                </a:r>
              </a:p>
              <a:p>
                <a:pPr marL="795020" lvl="1" indent="-344170"/>
                <a:r>
                  <a:rPr lang="en-GB" altLang="zh-CN" dirty="0">
                    <a:ea typeface="宋体"/>
                    <a:cs typeface="Arial" panose="020B0604020202020204"/>
                  </a:rPr>
                  <a:t>This work focusses more on the observation process, so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𝐷</m:t>
                    </m:r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is linearly modelled using a single covariate for survey type (session)</a:t>
                </a:r>
              </a:p>
              <a:p>
                <a:pPr marL="795020" lvl="1" indent="-344170"/>
                <a:r>
                  <a:rPr lang="en-GB" altLang="zh-CN" b="1" dirty="0">
                    <a:ea typeface="宋体"/>
                    <a:cs typeface="Arial" panose="020B0604020202020204"/>
                  </a:rPr>
                  <a:t>Crucial assumption</a:t>
                </a:r>
                <a:r>
                  <a:rPr lang="en-GB" altLang="zh-CN" dirty="0">
                    <a:ea typeface="宋体"/>
                    <a:cs typeface="Arial" panose="020B0604020202020204"/>
                  </a:rPr>
                  <a:t>: underlying snow leopard density does not change between sessions, so all differences must be due to survey design</a:t>
                </a:r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A84570D-1186-18B9-D4B0-72BEE31999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02933" y="1868315"/>
                <a:ext cx="7621606" cy="4439719"/>
              </a:xfrm>
              <a:blipFill>
                <a:blip r:embed="rId3"/>
                <a:stretch>
                  <a:fillRect t="-285" r="-1664"/>
                </a:stretch>
              </a:blipFill>
            </p:spPr>
            <p:txBody>
              <a:bodyPr/>
              <a:lstStyle/>
              <a:p>
                <a:r>
                  <a:rPr lang="en-G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935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B049FEF-914C-D716-C162-CF4379B3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891" y="1059590"/>
            <a:ext cx="7958331" cy="808725"/>
          </a:xfrm>
        </p:spPr>
        <p:txBody>
          <a:bodyPr anchor="b">
            <a:normAutofit/>
          </a:bodyPr>
          <a:lstStyle/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宋体"/>
                <a:cs typeface="Arial"/>
              </a:rPr>
              <a:t>Methods: Observation Model</a:t>
            </a:r>
            <a:endParaRPr lang="zh-CN" altLang="en-US" sz="4400" b="1" dirty="0">
              <a:solidFill>
                <a:srgbClr val="1F2D29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A84570D-1186-18B9-D4B0-72BEE31999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02933" y="1868315"/>
                <a:ext cx="7621606" cy="4519233"/>
              </a:xfrm>
            </p:spPr>
            <p:txBody>
              <a:bodyPr anchor="t">
                <a:normAutofit lnSpcReduction="10000"/>
              </a:bodyPr>
              <a:lstStyle/>
              <a:p>
                <a:pPr marL="795020" lvl="1" indent="-344170"/>
                <a:r>
                  <a:rPr lang="en-GB" altLang="zh-CN" dirty="0">
                    <a:ea typeface="宋体"/>
                    <a:cs typeface="Arial" panose="020B0604020202020204"/>
                  </a:rPr>
                  <a:t>Camera traps: multiple individuals at multiple sites and number of detections (count detectors)</a:t>
                </a:r>
              </a:p>
              <a:p>
                <a:pPr marL="795020" lvl="1" indent="-344170"/>
                <a:r>
                  <a:rPr lang="en-GB" altLang="zh-CN" dirty="0">
                    <a:ea typeface="宋体"/>
                    <a:cs typeface="Arial" panose="020B0604020202020204"/>
                  </a:rPr>
                  <a:t>We’re primarily interested in detections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𝑦</m:t>
                        </m:r>
                      </m:e>
                      <m:sub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𝑖𝑗</m:t>
                        </m:r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(</m:t>
                        </m:r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𝑘</m:t>
                        </m:r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)</m:t>
                        </m:r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GB" altLang="zh-CN" b="0" dirty="0">
                    <a:ea typeface="宋体"/>
                    <a:cs typeface="Arial" panose="020B0604020202020204"/>
                  </a:rPr>
                  <a:t> as either 0 (undetected) or 1 (detected), across</a:t>
                </a:r>
              </a:p>
              <a:p>
                <a:pPr marL="1258570" lvl="2" indent="-344170"/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𝑖</m:t>
                    </m:r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=1,2,…</m:t>
                    </m:r>
                    <m:r>
                      <a:rPr lang="en-GB" altLang="zh-CN" b="0" i="0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, 13</m:t>
                    </m:r>
                  </m:oMath>
                </a14:m>
                <a:r>
                  <a:rPr lang="en-GB" altLang="zh-CN" b="0" dirty="0">
                    <a:ea typeface="宋体"/>
                    <a:cs typeface="Arial" panose="020B0604020202020204"/>
                  </a:rPr>
                  <a:t> individuals;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𝑗</m:t>
                    </m:r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=1,2,…</m:t>
                    </m:r>
                    <m:r>
                      <a:rPr lang="en-GB" altLang="zh-CN" b="0" i="0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, 82</m:t>
                    </m:r>
                  </m:oMath>
                </a14:m>
                <a:r>
                  <a:rPr lang="en-GB" altLang="zh-CN" b="0" dirty="0">
                    <a:ea typeface="宋体"/>
                    <a:cs typeface="Arial" panose="020B0604020202020204"/>
                  </a:rPr>
                  <a:t> camera traps;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𝑔</m:t>
                    </m:r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=1,2</m:t>
                    </m:r>
                  </m:oMath>
                </a14:m>
                <a:r>
                  <a:rPr lang="en-GB" altLang="zh-CN" b="0" dirty="0">
                    <a:ea typeface="宋体"/>
                    <a:cs typeface="Arial" panose="020B0604020202020204"/>
                  </a:rPr>
                  <a:t> sessions (here identical to occasions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𝑘</m:t>
                    </m:r>
                  </m:oMath>
                </a14:m>
                <a:r>
                  <a:rPr lang="en-GB" altLang="zh-CN" b="0" dirty="0">
                    <a:ea typeface="宋体"/>
                    <a:cs typeface="Arial" panose="020B0604020202020204"/>
                  </a:rPr>
                  <a:t>)</a:t>
                </a:r>
              </a:p>
              <a:p>
                <a:pPr marL="795020" lvl="1" indent="-344170"/>
                <a:r>
                  <a:rPr lang="en-GB" altLang="zh-CN" dirty="0">
                    <a:ea typeface="宋体"/>
                    <a:cs typeface="Arial" panose="020B0604020202020204"/>
                  </a:rPr>
                  <a:t>y are counts, so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𝑦</m:t>
                        </m:r>
                      </m:e>
                      <m:sub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𝑖𝑗𝑔</m:t>
                        </m:r>
                      </m:sub>
                    </m:sSub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|</m:t>
                    </m:r>
                    <m:sSub>
                      <m:sSubPr>
                        <m:ctrlP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𝑠</m:t>
                        </m:r>
                      </m:e>
                      <m:sub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</m:t>
                        </m:r>
                      </m:sub>
                    </m:sSub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 ~ </m:t>
                    </m:r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𝑃𝑜𝑖𝑠𝑠𝑜𝑛</m:t>
                    </m:r>
                    <m:d>
                      <m:dPr>
                        <m:ctrlP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altLang="zh-CN" b="0" i="1" smtClean="0">
                                <a:latin typeface="Cambria Math" panose="02040503050406030204" pitchFamily="18" charset="0"/>
                                <a:ea typeface="宋体"/>
                                <a:cs typeface="Arial" panose="020B0604020202020204"/>
                              </a:rPr>
                            </m:ctrlPr>
                          </m:sSubPr>
                          <m:e>
                            <m:r>
                              <a:rPr lang="en-GB" altLang="zh-CN" b="0" i="1" smtClean="0">
                                <a:latin typeface="Cambria Math" panose="02040503050406030204" pitchFamily="18" charset="0"/>
                                <a:ea typeface="宋体"/>
                                <a:cs typeface="Arial" panose="020B0604020202020204"/>
                              </a:rPr>
                              <m:t>𝜆</m:t>
                            </m:r>
                          </m:e>
                          <m:sub>
                            <m:r>
                              <a:rPr lang="en-GB" altLang="zh-CN" b="0" i="1" smtClean="0">
                                <a:latin typeface="Cambria Math" panose="02040503050406030204" pitchFamily="18" charset="0"/>
                                <a:ea typeface="宋体"/>
                                <a:cs typeface="Arial" panose="020B0604020202020204"/>
                              </a:rPr>
                              <m:t>𝑖𝑗𝑔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altLang="zh-CN" b="0" dirty="0">
                    <a:ea typeface="宋体"/>
                    <a:cs typeface="Arial" panose="020B0604020202020204"/>
                  </a:rPr>
                  <a:t>, where</a:t>
                </a:r>
              </a:p>
              <a:p>
                <a:pPr marL="1258570" lvl="2" indent="-344170"/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𝑠</m:t>
                        </m:r>
                      </m:e>
                      <m:sub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altLang="zh-CN" b="0" dirty="0">
                    <a:ea typeface="宋体"/>
                    <a:cs typeface="Arial" panose="020B0604020202020204"/>
                  </a:rPr>
                  <a:t>: the activity centre for individual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𝑖</m:t>
                    </m:r>
                  </m:oMath>
                </a14:m>
                <a:r>
                  <a:rPr lang="en-GB" altLang="zh-CN" b="0" dirty="0">
                    <a:ea typeface="宋体"/>
                    <a:cs typeface="Arial" panose="020B0604020202020204"/>
                  </a:rPr>
                  <a:t>, and </a:t>
                </a:r>
              </a:p>
              <a:p>
                <a:pPr marL="1258570" lvl="2" indent="-344170"/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𝜆</m:t>
                        </m:r>
                      </m:e>
                      <m:sub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𝑖𝑗𝑔</m:t>
                        </m:r>
                      </m:sub>
                    </m:sSub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: expected detections for individual </a:t>
                </a:r>
                <a14:m>
                  <m:oMath xmlns:m="http://schemas.openxmlformats.org/officeDocument/2006/math">
                    <m:r>
                      <a:rPr lang="en-GB" altLang="zh-CN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𝑖</m:t>
                    </m:r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, trap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𝑗</m:t>
                    </m:r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, and session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𝑔</m:t>
                    </m:r>
                  </m:oMath>
                </a14:m>
                <a:r>
                  <a:rPr lang="en-GB" altLang="zh-CN" b="0" dirty="0">
                    <a:ea typeface="宋体"/>
                    <a:cs typeface="Arial" panose="020B0604020202020204"/>
                  </a:rPr>
                  <a:t>, and</a:t>
                </a:r>
              </a:p>
              <a:p>
                <a:pPr marL="1258570" lvl="2" indent="-344170"/>
                <a:r>
                  <a:rPr lang="en-GB" altLang="zh-CN" dirty="0">
                    <a:ea typeface="宋体"/>
                    <a:cs typeface="Arial" panose="020B0604020202020204"/>
                  </a:rPr>
                  <a:t>Detection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sz="160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sz="1600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𝑝</m:t>
                        </m:r>
                      </m:e>
                      <m:sub>
                        <m:r>
                          <a:rPr lang="en-GB" altLang="zh-CN" sz="1600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𝑖𝑗𝑔</m:t>
                        </m:r>
                      </m:sub>
                    </m:sSub>
                    <m:r>
                      <a:rPr lang="en-GB" altLang="zh-CN" sz="1600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=1−</m:t>
                    </m:r>
                    <m:r>
                      <m:rPr>
                        <m:sty m:val="p"/>
                      </m:rPr>
                      <a:rPr lang="en-GB" altLang="zh-CN" sz="1600" b="0" i="0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exp</m:t>
                    </m:r>
                    <m:r>
                      <a:rPr lang="en-GB" altLang="zh-CN" sz="1600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⁡(−</m:t>
                    </m:r>
                    <m:sSub>
                      <m:sSubPr>
                        <m:ctrlP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𝜆</m:t>
                        </m:r>
                      </m:e>
                      <m:sub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𝑖𝑗𝑔</m:t>
                        </m:r>
                      </m:sub>
                    </m:sSub>
                    <m:r>
                      <a:rPr lang="en-GB" altLang="zh-CN" sz="1600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)</m:t>
                    </m:r>
                  </m:oMath>
                </a14:m>
                <a:endParaRPr lang="en-GB" altLang="zh-CN" b="0" dirty="0">
                  <a:ea typeface="宋体"/>
                  <a:cs typeface="Arial" panose="020B0604020202020204"/>
                </a:endParaRPr>
              </a:p>
              <a:p>
                <a:pPr marL="795020" lvl="1" indent="-344170"/>
                <a:r>
                  <a:rPr lang="en-GB" altLang="zh-CN" dirty="0">
                    <a:ea typeface="宋体"/>
                    <a:cs typeface="Arial" panose="020B0604020202020204"/>
                  </a:rPr>
                  <a:t>The core of SCR is estimating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𝜆</m:t>
                        </m:r>
                      </m:e>
                      <m:sub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𝑖𝑗𝑔</m:t>
                        </m:r>
                      </m:sub>
                    </m:sSub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using a detection function</a:t>
                </a:r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A84570D-1186-18B9-D4B0-72BEE31999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02933" y="1868315"/>
                <a:ext cx="7621606" cy="4519233"/>
              </a:xfrm>
              <a:blipFill>
                <a:blip r:embed="rId3"/>
                <a:stretch>
                  <a:fillRect t="-559" r="-998"/>
                </a:stretch>
              </a:blipFill>
            </p:spPr>
            <p:txBody>
              <a:bodyPr/>
              <a:lstStyle/>
              <a:p>
                <a:r>
                  <a:rPr lang="en-G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70094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60B620B-3E81-4075-BC12-D4FB3E299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B049FEF-914C-D716-C162-CF4379B39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891" y="1059590"/>
            <a:ext cx="7958331" cy="808725"/>
          </a:xfrm>
        </p:spPr>
        <p:txBody>
          <a:bodyPr anchor="b">
            <a:normAutofit/>
          </a:bodyPr>
          <a:lstStyle/>
          <a:p>
            <a:pPr algn="l"/>
            <a:r>
              <a:rPr lang="en-GB" altLang="zh-CN" sz="4400" b="1" dirty="0">
                <a:solidFill>
                  <a:srgbClr val="1F2D29"/>
                </a:solidFill>
                <a:ea typeface="宋体"/>
                <a:cs typeface="Arial"/>
              </a:rPr>
              <a:t>Methods: Observation Model</a:t>
            </a:r>
            <a:endParaRPr lang="zh-CN" altLang="en-US" sz="4400" b="1" dirty="0">
              <a:solidFill>
                <a:srgbClr val="1F2D29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A84570D-1186-18B9-D4B0-72BEE31999C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302933" y="1868316"/>
                <a:ext cx="7621606" cy="4598746"/>
              </a:xfrm>
            </p:spPr>
            <p:txBody>
              <a:bodyPr anchor="t">
                <a:normAutofit/>
              </a:bodyPr>
              <a:lstStyle/>
              <a:p>
                <a:pPr marL="795020" lvl="1" indent="-344170"/>
                <a:r>
                  <a:rPr lang="en-GB" altLang="zh-CN" dirty="0">
                    <a:ea typeface="宋体"/>
                    <a:cs typeface="Arial" panose="020B0604020202020204"/>
                  </a:rPr>
                  <a:t>The core of SCR is estimating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𝜆</m:t>
                        </m:r>
                      </m:e>
                      <m:sub>
                        <m: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𝑖𝑗𝑔</m:t>
                        </m:r>
                      </m:sub>
                    </m:sSub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using a detection function:</a:t>
                </a:r>
              </a:p>
              <a:p>
                <a:pPr marL="1258570" lvl="2" indent="-344170"/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sz="2000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sz="2000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𝜆</m:t>
                        </m:r>
                      </m:e>
                      <m:sub>
                        <m:r>
                          <a:rPr lang="en-GB" altLang="zh-CN" sz="2000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𝑖𝑗𝑔</m:t>
                        </m:r>
                      </m:sub>
                    </m:sSub>
                    <m:r>
                      <a:rPr lang="en-GB" altLang="zh-CN" sz="2000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=</m:t>
                    </m:r>
                    <m:sSub>
                      <m:sSubPr>
                        <m:ctrlPr>
                          <a:rPr lang="en-GB" altLang="zh-CN" sz="2000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sz="2000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𝜆</m:t>
                        </m:r>
                      </m:e>
                      <m:sub>
                        <m:r>
                          <a:rPr lang="en-GB" altLang="zh-CN" sz="2000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0</m:t>
                        </m:r>
                      </m:sub>
                    </m:sSub>
                    <m:r>
                      <a:rPr lang="en-GB" altLang="zh-CN" sz="2000" i="1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×</m:t>
                    </m:r>
                    <m:sSup>
                      <m:sSupPr>
                        <m:ctrlPr>
                          <a:rPr lang="en-GB" altLang="zh-CN" sz="200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pPr>
                      <m:e>
                        <m:r>
                          <a:rPr lang="en-GB" altLang="zh-CN" sz="200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𝑒</m:t>
                        </m:r>
                      </m:e>
                      <m:sup>
                        <m:d>
                          <m:dPr>
                            <m:ctrlPr>
                              <a:rPr lang="en-GB" altLang="zh-CN" sz="2000" b="0" i="1" smtClean="0">
                                <a:latin typeface="Cambria Math" panose="02040503050406030204" pitchFamily="18" charset="0"/>
                                <a:ea typeface="宋体"/>
                                <a:cs typeface="Arial" panose="020B0604020202020204"/>
                              </a:rPr>
                            </m:ctrlPr>
                          </m:dPr>
                          <m:e>
                            <m:r>
                              <a:rPr lang="en-GB" altLang="zh-CN" sz="2000" b="0" i="1" smtClean="0">
                                <a:latin typeface="Cambria Math" panose="02040503050406030204" pitchFamily="18" charset="0"/>
                                <a:ea typeface="宋体"/>
                                <a:cs typeface="Arial" panose="020B0604020202020204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GB" altLang="zh-CN" sz="2000" b="0" i="1" smtClean="0">
                                    <a:latin typeface="Cambria Math" panose="02040503050406030204" pitchFamily="18" charset="0"/>
                                    <a:ea typeface="宋体"/>
                                    <a:cs typeface="Arial" panose="020B0604020202020204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GB" altLang="zh-CN" sz="2000" b="0" i="1" smtClean="0">
                                        <a:latin typeface="Cambria Math" panose="02040503050406030204" pitchFamily="18" charset="0"/>
                                        <a:ea typeface="宋体"/>
                                        <a:cs typeface="Arial" panose="020B0604020202020204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GB" altLang="zh-CN" sz="2000" b="0" i="1" smtClean="0">
                                        <a:latin typeface="Cambria Math" panose="02040503050406030204" pitchFamily="18" charset="0"/>
                                        <a:ea typeface="宋体"/>
                                        <a:cs typeface="Arial" panose="020B0604020202020204"/>
                                      </a:rPr>
                                      <m:t>𝑑𝑖𝑠𝑡𝑎𝑛𝑐𝑒</m:t>
                                    </m:r>
                                    <m:d>
                                      <m:dPr>
                                        <m:ctrlPr>
                                          <a:rPr lang="en-GB" altLang="zh-CN" sz="2000" i="1">
                                            <a:latin typeface="Cambria Math" panose="02040503050406030204" pitchFamily="18" charset="0"/>
                                            <a:ea typeface="宋体"/>
                                            <a:cs typeface="Arial" panose="020B0604020202020204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GB" altLang="zh-CN" sz="2000" i="1">
                                                <a:latin typeface="Cambria Math" panose="02040503050406030204" pitchFamily="18" charset="0"/>
                                                <a:ea typeface="宋体"/>
                                                <a:cs typeface="Arial" panose="020B0604020202020204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altLang="zh-CN" sz="2000" i="1">
                                                <a:latin typeface="Cambria Math" panose="02040503050406030204" pitchFamily="18" charset="0"/>
                                                <a:ea typeface="宋体"/>
                                                <a:cs typeface="Arial" panose="020B0604020202020204"/>
                                              </a:rPr>
                                              <m:t>𝑠</m:t>
                                            </m:r>
                                          </m:e>
                                          <m:sub>
                                            <m:r>
                                              <a:rPr lang="en-GB" altLang="zh-CN" sz="2000" i="1">
                                                <a:latin typeface="Cambria Math" panose="02040503050406030204" pitchFamily="18" charset="0"/>
                                                <a:ea typeface="宋体"/>
                                                <a:cs typeface="Arial" panose="020B0604020202020204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GB" altLang="zh-CN" sz="2000" i="1">
                                            <a:latin typeface="Cambria Math" panose="02040503050406030204" pitchFamily="18" charset="0"/>
                                            <a:ea typeface="宋体"/>
                                            <a:cs typeface="Arial" panose="020B0604020202020204"/>
                                          </a:rPr>
                                          <m:t>,</m:t>
                                        </m:r>
                                        <m:sSub>
                                          <m:sSubPr>
                                            <m:ctrlPr>
                                              <a:rPr lang="en-GB" altLang="zh-CN" sz="2000" i="1">
                                                <a:latin typeface="Cambria Math" panose="02040503050406030204" pitchFamily="18" charset="0"/>
                                                <a:ea typeface="宋体"/>
                                                <a:cs typeface="Arial" panose="020B0604020202020204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GB" altLang="zh-CN" sz="2000" i="1">
                                                <a:latin typeface="Cambria Math" panose="02040503050406030204" pitchFamily="18" charset="0"/>
                                                <a:ea typeface="宋体"/>
                                                <a:cs typeface="Arial" panose="020B0604020202020204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GB" altLang="zh-CN" sz="2000" i="1">
                                                <a:latin typeface="Cambria Math" panose="02040503050406030204" pitchFamily="18" charset="0"/>
                                                <a:ea typeface="宋体"/>
                                                <a:cs typeface="Arial" panose="020B0604020202020204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GB" altLang="zh-CN" sz="2000" b="0" i="1" smtClean="0">
                                        <a:latin typeface="Cambria Math" panose="02040503050406030204" pitchFamily="18" charset="0"/>
                                        <a:ea typeface="宋体"/>
                                        <a:cs typeface="Arial" panose="020B0604020202020204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GB" altLang="zh-CN" sz="2000" b="0" i="1" smtClean="0">
                                    <a:latin typeface="Cambria Math" panose="02040503050406030204" pitchFamily="18" charset="0"/>
                                    <a:ea typeface="宋体"/>
                                    <a:cs typeface="Arial" panose="020B0604020202020204"/>
                                  </a:rPr>
                                  <m:t>2</m:t>
                                </m:r>
                                <m:sSup>
                                  <m:sSupPr>
                                    <m:ctrlPr>
                                      <a:rPr lang="en-GB" altLang="zh-CN" sz="2000" b="0" i="1" smtClean="0">
                                        <a:latin typeface="Cambria Math" panose="02040503050406030204" pitchFamily="18" charset="0"/>
                                        <a:ea typeface="宋体"/>
                                        <a:cs typeface="Arial" panose="020B0604020202020204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GB" altLang="zh-CN" sz="2000" b="0" i="1" smtClean="0">
                                        <a:latin typeface="Cambria Math" panose="02040503050406030204" pitchFamily="18" charset="0"/>
                                        <a:ea typeface="宋体"/>
                                        <a:cs typeface="Arial" panose="020B0604020202020204"/>
                                      </a:rPr>
                                      <m:t>𝜎</m:t>
                                    </m:r>
                                  </m:e>
                                  <m:sup>
                                    <m:r>
                                      <a:rPr lang="en-GB" altLang="zh-CN" sz="2000" b="0" i="1" smtClean="0">
                                        <a:latin typeface="Cambria Math" panose="02040503050406030204" pitchFamily="18" charset="0"/>
                                        <a:ea typeface="宋体"/>
                                        <a:cs typeface="Arial" panose="020B0604020202020204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sup>
                    </m:sSup>
                  </m:oMath>
                </a14:m>
                <a:r>
                  <a:rPr lang="en-GB" altLang="zh-CN" sz="2000" dirty="0">
                    <a:ea typeface="宋体"/>
                    <a:cs typeface="Arial" panose="020B0604020202020204"/>
                  </a:rPr>
                  <a:t>, where</a:t>
                </a:r>
              </a:p>
              <a:p>
                <a:pPr marL="1258570" lvl="2" indent="-344170"/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𝜆</m:t>
                        </m:r>
                      </m:e>
                      <m:sub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: expected detections for individual with centre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𝑠</m:t>
                        </m:r>
                      </m:e>
                      <m:sub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at trap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𝑗</m:t>
                    </m:r>
                  </m:oMath>
                </a14:m>
                <a:endParaRPr lang="en-GB" altLang="zh-CN" b="0" i="1" dirty="0">
                  <a:latin typeface="Cambria Math" panose="02040503050406030204" pitchFamily="18" charset="0"/>
                  <a:ea typeface="宋体"/>
                  <a:cs typeface="Arial" panose="020B0604020202020204"/>
                </a:endParaRPr>
              </a:p>
              <a:p>
                <a:pPr marL="1258570" lvl="2" indent="-344170"/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𝜎</m:t>
                    </m:r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: half-normal detection parameter, representing detection range</a:t>
                </a:r>
              </a:p>
              <a:p>
                <a:pPr marL="795020" lvl="1" indent="-344170"/>
                <a14:m>
                  <m:oMath xmlns:m="http://schemas.openxmlformats.org/officeDocument/2006/math">
                    <m:sSub>
                      <m:sSubPr>
                        <m:ctrlP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𝜆</m:t>
                        </m:r>
                      </m:e>
                      <m:sub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is estimated using a Poisson GLM with an offset</a:t>
                </a:r>
              </a:p>
              <a:p>
                <a:pPr marL="1258570" lvl="2" indent="-344170"/>
                <a14:m>
                  <m:oMath xmlns:m="http://schemas.openxmlformats.org/officeDocument/2006/math">
                    <m:func>
                      <m:funcPr>
                        <m:ctrlP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altLang="zh-CN" b="0" i="0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GB" altLang="zh-CN" b="0" i="1" smtClean="0">
                                <a:latin typeface="Cambria Math" panose="02040503050406030204" pitchFamily="18" charset="0"/>
                                <a:ea typeface="宋体"/>
                                <a:cs typeface="Arial" panose="020B0604020202020204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altLang="zh-CN" i="1">
                                    <a:latin typeface="Cambria Math" panose="02040503050406030204" pitchFamily="18" charset="0"/>
                                    <a:ea typeface="宋体"/>
                                    <a:cs typeface="Arial" panose="020B0604020202020204"/>
                                  </a:rPr>
                                </m:ctrlPr>
                              </m:sSubPr>
                              <m:e>
                                <m:r>
                                  <a:rPr lang="en-GB" altLang="zh-CN" i="1">
                                    <a:latin typeface="Cambria Math" panose="02040503050406030204" pitchFamily="18" charset="0"/>
                                    <a:ea typeface="宋体"/>
                                    <a:cs typeface="Arial" panose="020B0604020202020204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n-GB" altLang="zh-CN" i="1">
                                    <a:latin typeface="Cambria Math" panose="02040503050406030204" pitchFamily="18" charset="0"/>
                                    <a:ea typeface="宋体"/>
                                    <a:cs typeface="Arial" panose="020B0604020202020204"/>
                                  </a:rPr>
                                  <m:t>0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=</m:t>
                    </m:r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𝛼</m:t>
                    </m:r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+</m:t>
                    </m:r>
                    <m:func>
                      <m:funcPr>
                        <m:ctrlPr>
                          <a:rPr lang="en-GB" altLang="zh-CN" b="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altLang="zh-CN" b="0" i="0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log</m:t>
                        </m:r>
                      </m:fName>
                      <m:e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(</m:t>
                        </m:r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𝑜𝑝𝑒𝑟𝑎𝑡𝑖𝑛𝑔</m:t>
                        </m:r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 </m:t>
                        </m:r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𝑑𝑎𝑦𝑠</m:t>
                        </m:r>
                        <m:r>
                          <a:rPr lang="en-GB" altLang="zh-CN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)</m:t>
                        </m:r>
                      </m:e>
                    </m:func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, where</a:t>
                </a:r>
              </a:p>
              <a:p>
                <a:pPr marL="1258570" lvl="2" indent="-344170"/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𝛼</m:t>
                    </m:r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is a constant per-day encounter rate</a:t>
                </a:r>
              </a:p>
              <a:p>
                <a:pPr marL="795020" lvl="1" indent="-344170"/>
                <a14:m>
                  <m:oMath xmlns:m="http://schemas.openxmlformats.org/officeDocument/2006/math">
                    <m:r>
                      <a:rPr lang="en-GB" altLang="zh-CN" sz="1800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𝑃𝑜𝑖𝑠𝑠𝑜𝑛</m:t>
                    </m:r>
                    <m:r>
                      <a:rPr lang="en-GB" altLang="zh-CN" sz="1800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(</m:t>
                    </m:r>
                    <m:sSub>
                      <m:sSubPr>
                        <m:ctrlPr>
                          <a:rPr lang="en-GB" altLang="zh-CN" sz="1800" i="1" smtClean="0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</m:ctrlPr>
                      </m:sSubPr>
                      <m:e>
                        <m:r>
                          <a:rPr lang="en-GB" altLang="zh-CN" sz="1800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𝜆</m:t>
                        </m:r>
                      </m:e>
                      <m:sub>
                        <m:r>
                          <a:rPr lang="en-GB" altLang="zh-CN" sz="1800" i="1">
                            <a:latin typeface="Cambria Math" panose="02040503050406030204" pitchFamily="18" charset="0"/>
                            <a:ea typeface="宋体"/>
                            <a:cs typeface="Arial" panose="020B0604020202020204"/>
                          </a:rPr>
                          <m:t>𝑖𝑗𝑔</m:t>
                        </m:r>
                      </m:sub>
                    </m:sSub>
                    <m:r>
                      <a:rPr lang="en-GB" altLang="zh-CN" sz="1800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)</m:t>
                    </m:r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multiplicatively summed (assuming independence) across all traps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𝑗</m:t>
                    </m:r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and sessions </a:t>
                </a:r>
                <a14:m>
                  <m:oMath xmlns:m="http://schemas.openxmlformats.org/officeDocument/2006/math">
                    <m:r>
                      <a:rPr lang="en-GB" altLang="zh-CN" b="0" i="1" smtClean="0">
                        <a:latin typeface="Cambria Math" panose="02040503050406030204" pitchFamily="18" charset="0"/>
                        <a:ea typeface="宋体"/>
                        <a:cs typeface="Arial" panose="020B0604020202020204"/>
                      </a:rPr>
                      <m:t>𝑔</m:t>
                    </m:r>
                  </m:oMath>
                </a14:m>
                <a:r>
                  <a:rPr lang="en-GB" altLang="zh-CN" dirty="0">
                    <a:ea typeface="宋体"/>
                    <a:cs typeface="Arial" panose="020B0604020202020204"/>
                  </a:rPr>
                  <a:t> to estimate a likelihood</a:t>
                </a:r>
              </a:p>
              <a:p>
                <a:pPr marL="795020" lvl="1" indent="-344170"/>
                <a:endParaRPr lang="en-GB" altLang="zh-CN" dirty="0">
                  <a:ea typeface="宋体"/>
                  <a:cs typeface="Arial" panose="020B0604020202020204"/>
                </a:endParaRPr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A84570D-1186-18B9-D4B0-72BEE31999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302933" y="1868316"/>
                <a:ext cx="7621606" cy="4598746"/>
              </a:xfrm>
              <a:blipFill>
                <a:blip r:embed="rId3"/>
                <a:stretch>
                  <a:fillRect r="-166"/>
                </a:stretch>
              </a:blipFill>
            </p:spPr>
            <p:txBody>
              <a:bodyPr/>
              <a:lstStyle/>
              <a:p>
                <a:r>
                  <a:rPr lang="en-G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58548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4804</TotalTime>
  <Words>965</Words>
  <Application>Microsoft Macintosh PowerPoint</Application>
  <PresentationFormat>Widescreen</PresentationFormat>
  <Paragraphs>91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-apple-system</vt:lpstr>
      <vt:lpstr>MS Shell Dlg 2</vt:lpstr>
      <vt:lpstr>宋体</vt:lpstr>
      <vt:lpstr>Söhne</vt:lpstr>
      <vt:lpstr>Arial</vt:lpstr>
      <vt:lpstr>Calibri</vt:lpstr>
      <vt:lpstr>Cambria Math</vt:lpstr>
      <vt:lpstr>Courier New</vt:lpstr>
      <vt:lpstr>Wingdings</vt:lpstr>
      <vt:lpstr>Wingdings 3</vt:lpstr>
      <vt:lpstr>Madison</vt:lpstr>
      <vt:lpstr>Breaking the Ice: Spatial Capture-Recapture (SCR) for Snow Leopard Surveys in Karakoram</vt:lpstr>
      <vt:lpstr>Overview</vt:lpstr>
      <vt:lpstr>The Original Paper</vt:lpstr>
      <vt:lpstr>Motivations</vt:lpstr>
      <vt:lpstr>Snow Leopards Bharpu (L) and Baltoro (R)</vt:lpstr>
      <vt:lpstr>PowerPoint Presentation</vt:lpstr>
      <vt:lpstr>Methods: State Model</vt:lpstr>
      <vt:lpstr>Methods: Observation Model</vt:lpstr>
      <vt:lpstr>Methods: Observation Model</vt:lpstr>
      <vt:lpstr>Results I:</vt:lpstr>
      <vt:lpstr>Results II:</vt:lpstr>
      <vt:lpstr>PowerPoint Presentation</vt:lpstr>
      <vt:lpstr>PowerPoint Presentation</vt:lpstr>
      <vt:lpstr>References (fix later)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Misha Tseitlin</cp:lastModifiedBy>
  <cp:revision>6</cp:revision>
  <dcterms:created xsi:type="dcterms:W3CDTF">2024-02-13T14:43:13Z</dcterms:created>
  <dcterms:modified xsi:type="dcterms:W3CDTF">2024-03-31T22:06:34Z</dcterms:modified>
</cp:coreProperties>
</file>

<file path=docProps/thumbnail.jpeg>
</file>